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5" r:id="rId3"/>
    <p:sldId id="259" r:id="rId4"/>
    <p:sldId id="355" r:id="rId5"/>
    <p:sldId id="354" r:id="rId6"/>
    <p:sldId id="327" r:id="rId7"/>
    <p:sldId id="356" r:id="rId8"/>
    <p:sldId id="357" r:id="rId9"/>
    <p:sldId id="313" r:id="rId10"/>
    <p:sldId id="312" r:id="rId11"/>
    <p:sldId id="358" r:id="rId12"/>
    <p:sldId id="330" r:id="rId13"/>
    <p:sldId id="331" r:id="rId14"/>
    <p:sldId id="332" r:id="rId15"/>
    <p:sldId id="333" r:id="rId16"/>
    <p:sldId id="359" r:id="rId17"/>
    <p:sldId id="335" r:id="rId18"/>
    <p:sldId id="336" r:id="rId19"/>
    <p:sldId id="337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299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639"/>
    <a:srgbClr val="ED572E"/>
    <a:srgbClr val="DA4F2E"/>
    <a:srgbClr val="788186"/>
    <a:srgbClr val="FDB649"/>
    <a:srgbClr val="FCB734"/>
    <a:srgbClr val="62659C"/>
    <a:srgbClr val="6265A0"/>
    <a:srgbClr val="48126B"/>
    <a:srgbClr val="E10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9" autoAdjust="0"/>
    <p:restoredTop sz="72461" autoAdjust="0"/>
  </p:normalViewPr>
  <p:slideViewPr>
    <p:cSldViewPr snapToGrid="0" snapToObjects="1">
      <p:cViewPr>
        <p:scale>
          <a:sx n="58" d="100"/>
          <a:sy n="58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A7FED-A09F-BE41-8064-6B575B295310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5CAF2B-B652-0941-8D4E-88095EFEF9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A54C01-3886-3F40-B6B5-858C39AC4877}" type="datetimeFigureOut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379BE4-4EFC-984F-993A-744928F6CD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1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3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3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79BE4-4EFC-984F-993A-744928F6CD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319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2742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59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4333875" y="-3603625"/>
            <a:ext cx="1057275" cy="8594725"/>
          </a:xfrm>
          <a:prstGeom prst="round2SameRect">
            <a:avLst/>
          </a:prstGeom>
          <a:solidFill>
            <a:srgbClr val="309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9159875" cy="517525"/>
          </a:xfrm>
          <a:prstGeom prst="rect">
            <a:avLst/>
          </a:prstGeom>
          <a:solidFill>
            <a:srgbClr val="3398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3" descr="lega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73888" y="3092450"/>
            <a:ext cx="3702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IMES internatio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5540375"/>
            <a:ext cx="14668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52784" y="310445"/>
            <a:ext cx="7772400" cy="733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01842" y="1399470"/>
            <a:ext cx="6400800" cy="35173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025" y="64373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53F6F70-AE75-8E4F-9E94-CE4B7BF5C154}" type="datetime1">
              <a:rPr lang="nl-NL"/>
              <a:pPr>
                <a:defRPr/>
              </a:pPr>
              <a:t>3-4-2017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7313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here to edit Name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825" y="6437313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i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22B9FAC-E9F1-C343-89A5-D4DD7434A63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7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r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4333875" y="-3603625"/>
            <a:ext cx="1057275" cy="8594725"/>
          </a:xfrm>
          <a:prstGeom prst="round2SameRect">
            <a:avLst/>
          </a:prstGeom>
          <a:solidFill>
            <a:srgbClr val="E10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9159875" cy="517525"/>
          </a:xfrm>
          <a:prstGeom prst="rect">
            <a:avLst/>
          </a:prstGeom>
          <a:solidFill>
            <a:srgbClr val="E00E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3" descr="payrol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73888" y="3092450"/>
            <a:ext cx="3702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IMES internatio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5540375"/>
            <a:ext cx="14668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52784" y="310445"/>
            <a:ext cx="7772400" cy="733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01842" y="1399470"/>
            <a:ext cx="6400800" cy="35173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025" y="64373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4EACD2F-7EBD-9E47-8199-416C0ADDA030}" type="datetime1">
              <a:rPr lang="nl-NL"/>
              <a:pPr>
                <a:defRPr/>
              </a:pPr>
              <a:t>3-4-2017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7313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here to edit Name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825" y="6437313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i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F624C55-CC5A-AF4E-A516-AF4FD85BD19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0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igration + re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4333875" y="-3603625"/>
            <a:ext cx="1057275" cy="8594725"/>
          </a:xfrm>
          <a:prstGeom prst="round2SameRect">
            <a:avLst/>
          </a:prstGeom>
          <a:solidFill>
            <a:srgbClr val="4812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9159875" cy="517525"/>
          </a:xfrm>
          <a:prstGeom prst="rect">
            <a:avLst/>
          </a:prstGeom>
          <a:solidFill>
            <a:srgbClr val="4811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3" descr="immigration + relocati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72300" y="3092450"/>
            <a:ext cx="3708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IMES internatio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5540375"/>
            <a:ext cx="14668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2784" y="310445"/>
            <a:ext cx="7772400" cy="733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01842" y="1399470"/>
            <a:ext cx="6400800" cy="35173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025" y="64373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F86AF32-F670-5444-8E47-DFD25D576DD0}" type="datetime1">
              <a:rPr lang="nl-NL"/>
              <a:pPr>
                <a:defRPr/>
              </a:pPr>
              <a:t>3-4-2017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7313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here to edit Name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825" y="6437313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i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907F285-3036-984B-852A-FEFBF23F07D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sion + insu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4333875" y="-3603625"/>
            <a:ext cx="1057275" cy="8594725"/>
          </a:xfrm>
          <a:prstGeom prst="round2SameRect">
            <a:avLst/>
          </a:prstGeom>
          <a:solidFill>
            <a:srgbClr val="6265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9159875" cy="517525"/>
          </a:xfrm>
          <a:prstGeom prst="rect">
            <a:avLst/>
          </a:prstGeom>
          <a:solidFill>
            <a:srgbClr val="6265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3" descr="pension + insurance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72300" y="3092451"/>
            <a:ext cx="3705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IMES internatio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5540375"/>
            <a:ext cx="14668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2784" y="310445"/>
            <a:ext cx="7772400" cy="733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01842" y="1399470"/>
            <a:ext cx="6400800" cy="35173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025" y="64373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7B4C23A-7880-E741-8805-9E8D4734CC5A}" type="datetime1">
              <a:rPr lang="nl-NL"/>
              <a:pPr>
                <a:defRPr/>
              </a:pPr>
              <a:t>3-4-2017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7313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here to edit Name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825" y="6437313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i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1592881-FB3A-A94D-A1DD-A7BD66AB0A6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1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man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4333875" y="-3603625"/>
            <a:ext cx="1057275" cy="8594725"/>
          </a:xfrm>
          <a:prstGeom prst="round2SameRect">
            <a:avLst/>
          </a:prstGeom>
          <a:solidFill>
            <a:srgbClr val="FDB6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9159875" cy="517525"/>
          </a:xfrm>
          <a:prstGeom prst="rect">
            <a:avLst/>
          </a:prstGeom>
          <a:solidFill>
            <a:srgbClr val="FCB7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3" descr="human resources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72300" y="3092451"/>
            <a:ext cx="3705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IMES internatio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5540375"/>
            <a:ext cx="14668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2784" y="310445"/>
            <a:ext cx="7772400" cy="733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01842" y="1399470"/>
            <a:ext cx="6400800" cy="35173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025" y="64373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5397B77-9A56-E74C-B210-09DEBEF8250B}" type="datetime1">
              <a:rPr lang="nl-NL"/>
              <a:pPr>
                <a:defRPr/>
              </a:pPr>
              <a:t>3-4-2017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7313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here to edit Name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825" y="6437313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i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2CF8C9-A8B7-0B42-A4C9-A3DFE11CE20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5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t + cus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4333875" y="-3603625"/>
            <a:ext cx="1057275" cy="8594725"/>
          </a:xfrm>
          <a:prstGeom prst="round2SameRect">
            <a:avLst/>
          </a:prstGeom>
          <a:solidFill>
            <a:srgbClr val="7881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9159875" cy="517525"/>
          </a:xfrm>
          <a:prstGeom prst="rect">
            <a:avLst/>
          </a:prstGeom>
          <a:solidFill>
            <a:srgbClr val="7881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3" descr="vat + custom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73888" y="3092450"/>
            <a:ext cx="3702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IMES internationa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5540375"/>
            <a:ext cx="14668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2784" y="310445"/>
            <a:ext cx="7772400" cy="733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01842" y="1399470"/>
            <a:ext cx="6400800" cy="35173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025" y="64373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437A7B2-5FFC-E74B-B343-F601C70B17A0}" type="datetime1">
              <a:rPr lang="nl-NL"/>
              <a:pPr>
                <a:defRPr/>
              </a:pPr>
              <a:t>3-4-2017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7313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here to edit Name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825" y="6437313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i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5D1A89-B527-F547-84E1-6EC53AB886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1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337921"/>
            <a:ext cx="9191625" cy="520079"/>
          </a:xfrm>
          <a:prstGeom prst="rect">
            <a:avLst/>
          </a:prstGeom>
          <a:solidFill>
            <a:srgbClr val="031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311184"/>
            <a:ext cx="9191625" cy="86264"/>
          </a:xfrm>
          <a:prstGeom prst="rect">
            <a:avLst/>
          </a:prstGeom>
          <a:solidFill>
            <a:srgbClr val="ED57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eroportal"/>
                <a:cs typeface="Aeroportal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3190"/>
            <a:ext cx="2133600" cy="365125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eroportal"/>
                <a:cs typeface="Aeroportal"/>
              </a:defRPr>
            </a:lvl1pPr>
          </a:lstStyle>
          <a:p>
            <a:fld id="{C6BC0641-762D-F240-9E28-6EE19C32728E}" type="datetimeFigureOut">
              <a:rPr lang="en-US" smtClean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190"/>
            <a:ext cx="2895600" cy="365125"/>
          </a:xfrm>
        </p:spPr>
        <p:txBody>
          <a:bodyPr/>
          <a:lstStyle>
            <a:lvl1pPr>
              <a:defRPr sz="1200" b="1" i="0">
                <a:solidFill>
                  <a:srgbClr val="FFFFFF"/>
                </a:solidFill>
                <a:latin typeface="Aeroportal"/>
                <a:cs typeface="Aeroportal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DE GRENS ZOEKEN?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3190"/>
            <a:ext cx="2133600" cy="365125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eroportal"/>
                <a:cs typeface="Aeroportal"/>
              </a:defRPr>
            </a:lvl1pPr>
          </a:lstStyle>
          <a:p>
            <a:fld id="{322B00C4-C0CA-A244-B402-3969090FC9E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5767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1166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eroportal"/>
                <a:cs typeface="Aeroportal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337921"/>
            <a:ext cx="9191625" cy="520079"/>
          </a:xfrm>
          <a:prstGeom prst="rect">
            <a:avLst/>
          </a:prstGeom>
          <a:solidFill>
            <a:srgbClr val="031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6311184"/>
            <a:ext cx="9191625" cy="86264"/>
          </a:xfrm>
          <a:prstGeom prst="rect">
            <a:avLst/>
          </a:prstGeom>
          <a:solidFill>
            <a:srgbClr val="ED57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3190"/>
            <a:ext cx="2133600" cy="365125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eroportal"/>
                <a:cs typeface="Aeroportal"/>
              </a:defRPr>
            </a:lvl1pPr>
          </a:lstStyle>
          <a:p>
            <a:fld id="{C6BC0641-762D-F240-9E28-6EE19C32728E}" type="datetimeFigureOut">
              <a:rPr lang="en-US" smtClean="0"/>
              <a:pPr/>
              <a:t>4/3/2017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190"/>
            <a:ext cx="2895600" cy="365125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eroportal"/>
                <a:cs typeface="Aeroport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3190"/>
            <a:ext cx="2133600" cy="365125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eroportal"/>
                <a:cs typeface="Aeroportal"/>
              </a:defRPr>
            </a:lvl1pPr>
          </a:lstStyle>
          <a:p>
            <a:fld id="{322B00C4-C0CA-A244-B402-3969090FC9E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7012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7916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717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786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4364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6666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00C4-C0CA-A244-B402-3969090FC9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0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@limes-int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d.nl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astingdienst.nl/wps/wcm/connect/bldcontentnl/belastingdienst/prive/internationaal/aangifte_inkomstenbelasting/aangifte_2016_voor_buitenlandse_belastingplichtigen/m_formulier_201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tterhorn - Neeltje Jan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75" y="-112132"/>
            <a:ext cx="9270999" cy="92594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82541" y="5121432"/>
            <a:ext cx="9286874" cy="2256113"/>
          </a:xfrm>
          <a:prstGeom prst="rect">
            <a:avLst/>
          </a:prstGeom>
          <a:solidFill>
            <a:srgbClr val="031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9375" y="-112132"/>
            <a:ext cx="9286874" cy="90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79375" y="5121432"/>
            <a:ext cx="9270999" cy="86264"/>
          </a:xfrm>
          <a:prstGeom prst="rect">
            <a:avLst/>
          </a:prstGeom>
          <a:solidFill>
            <a:srgbClr val="ED57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38547"/>
            <a:ext cx="831272" cy="8312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2675">
            <a:off x="1459882" y="272532"/>
            <a:ext cx="3082610" cy="5302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1478" y="5449452"/>
            <a:ext cx="67025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evue BT"/>
                <a:cs typeface="Revue BT"/>
              </a:rPr>
              <a:t>Dutch personal income tax system </a:t>
            </a:r>
            <a:endParaRPr lang="en-US" sz="3200" dirty="0">
              <a:solidFill>
                <a:schemeClr val="bg1"/>
              </a:solidFill>
              <a:latin typeface="Revue BT"/>
              <a:cs typeface="Revue B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35" y="4735944"/>
            <a:ext cx="2597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Revue BT"/>
                <a:cs typeface="Revue BT"/>
              </a:rPr>
              <a:t>20 March 2017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0078" y="6010054"/>
            <a:ext cx="7781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Revue BT"/>
                <a:cs typeface="Revue BT"/>
              </a:rPr>
              <a:t>Patricia van Dam</a:t>
            </a:r>
            <a:endParaRPr lang="en-US" sz="2000" dirty="0">
              <a:solidFill>
                <a:schemeClr val="bg1"/>
              </a:solidFill>
              <a:latin typeface="Revue BT"/>
              <a:cs typeface="Revue BT"/>
            </a:endParaRPr>
          </a:p>
        </p:txBody>
      </p:sp>
    </p:spTree>
    <p:extLst>
      <p:ext uri="{BB962C8B-B14F-4D97-AF65-F5344CB8AC3E}">
        <p14:creationId xmlns:p14="http://schemas.microsoft.com/office/powerpoint/2010/main" val="42212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Dutch Tax System, </a:t>
            </a:r>
            <a:r>
              <a:rPr lang="nl-NL" sz="3600" dirty="0" err="1" smtClean="0"/>
              <a:t>residency</a:t>
            </a:r>
            <a:r>
              <a:rPr lang="nl-NL" sz="3600" dirty="0" smtClean="0"/>
              <a:t> 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Non-resident </a:t>
            </a:r>
            <a:r>
              <a:rPr lang="nl-NL" sz="2800" dirty="0" err="1" smtClean="0"/>
              <a:t>taxpayer</a:t>
            </a:r>
            <a:endParaRPr lang="nl-NL" sz="2800" dirty="0" smtClean="0"/>
          </a:p>
          <a:p>
            <a:pPr lvl="1">
              <a:buFont typeface="Wingdings" charset="2"/>
              <a:buChar char="Ø"/>
            </a:pPr>
            <a:r>
              <a:rPr lang="nl-NL" sz="1900" dirty="0" err="1" smtClean="0"/>
              <a:t>Taxable</a:t>
            </a:r>
            <a:r>
              <a:rPr lang="nl-NL" sz="1900" dirty="0" smtClean="0"/>
              <a:t> on Dutch sources of </a:t>
            </a:r>
            <a:r>
              <a:rPr lang="nl-NL" sz="1900" dirty="0" err="1" smtClean="0"/>
              <a:t>income</a:t>
            </a:r>
            <a:endParaRPr lang="nl-NL" sz="1900" dirty="0" smtClean="0"/>
          </a:p>
          <a:p>
            <a:endParaRPr lang="nl-NL" sz="2300" dirty="0" smtClean="0"/>
          </a:p>
          <a:p>
            <a:pPr marL="0" indent="0">
              <a:buNone/>
            </a:pPr>
            <a:r>
              <a:rPr lang="nl-NL" sz="2300" dirty="0" err="1" smtClean="0"/>
              <a:t>Partial</a:t>
            </a:r>
            <a:r>
              <a:rPr lang="nl-NL" sz="2300" dirty="0" smtClean="0"/>
              <a:t> non-resident </a:t>
            </a:r>
            <a:r>
              <a:rPr lang="nl-NL" sz="2300" dirty="0" err="1" smtClean="0"/>
              <a:t>taxpayer</a:t>
            </a:r>
            <a:r>
              <a:rPr lang="nl-NL" sz="2300" dirty="0" smtClean="0"/>
              <a:t> </a:t>
            </a:r>
            <a:r>
              <a:rPr lang="nl-NL" sz="2300" dirty="0" err="1" smtClean="0"/>
              <a:t>for</a:t>
            </a:r>
            <a:r>
              <a:rPr lang="nl-NL" sz="2300" dirty="0" smtClean="0"/>
              <a:t> resident </a:t>
            </a:r>
            <a:r>
              <a:rPr lang="nl-NL" sz="2300" dirty="0" err="1" smtClean="0"/>
              <a:t>taxpayers</a:t>
            </a:r>
            <a:r>
              <a:rPr lang="nl-NL" sz="2300" dirty="0" smtClean="0"/>
              <a:t> </a:t>
            </a:r>
            <a:r>
              <a:rPr lang="nl-NL" sz="2300" dirty="0" err="1" smtClean="0"/>
              <a:t>under</a:t>
            </a:r>
            <a:r>
              <a:rPr lang="nl-NL" sz="2300" dirty="0" smtClean="0"/>
              <a:t> the 30% ruling</a:t>
            </a:r>
          </a:p>
          <a:p>
            <a:pPr lvl="1">
              <a:buFont typeface="Wingdings" charset="2"/>
              <a:buChar char="Ø"/>
            </a:pPr>
            <a:r>
              <a:rPr lang="nl-NL" sz="1900" dirty="0" smtClean="0"/>
              <a:t>Non-resident </a:t>
            </a:r>
            <a:r>
              <a:rPr lang="nl-NL" sz="1900" dirty="0" err="1" smtClean="0"/>
              <a:t>for</a:t>
            </a:r>
            <a:r>
              <a:rPr lang="nl-NL" sz="1900" dirty="0" smtClean="0"/>
              <a:t> Box 2 </a:t>
            </a:r>
            <a:r>
              <a:rPr lang="nl-NL" sz="1900" dirty="0" err="1" smtClean="0"/>
              <a:t>and</a:t>
            </a:r>
            <a:r>
              <a:rPr lang="nl-NL" sz="1900" dirty="0" smtClean="0"/>
              <a:t> Box 3</a:t>
            </a:r>
          </a:p>
          <a:p>
            <a:pPr lvl="1">
              <a:buFont typeface="Wingdings" charset="2"/>
              <a:buChar char="Ø"/>
            </a:pPr>
            <a:r>
              <a:rPr lang="nl-NL" sz="1900" dirty="0" smtClean="0"/>
              <a:t>As a US </a:t>
            </a:r>
            <a:r>
              <a:rPr lang="nl-NL" sz="1900" dirty="0" err="1" smtClean="0"/>
              <a:t>national</a:t>
            </a:r>
            <a:r>
              <a:rPr lang="nl-NL" sz="1900" dirty="0" smtClean="0"/>
              <a:t>/green card </a:t>
            </a:r>
            <a:r>
              <a:rPr lang="nl-NL" sz="1900" dirty="0" err="1" smtClean="0"/>
              <a:t>holder</a:t>
            </a:r>
            <a:r>
              <a:rPr lang="nl-NL" sz="1900" dirty="0" smtClean="0"/>
              <a:t> </a:t>
            </a:r>
            <a:r>
              <a:rPr lang="nl-NL" sz="1900" dirty="0" err="1" smtClean="0"/>
              <a:t>only</a:t>
            </a:r>
            <a:r>
              <a:rPr lang="nl-NL" sz="1900" dirty="0" smtClean="0"/>
              <a:t> </a:t>
            </a:r>
            <a:r>
              <a:rPr lang="nl-NL" sz="1900" dirty="0" err="1" smtClean="0"/>
              <a:t>taxable</a:t>
            </a:r>
            <a:r>
              <a:rPr lang="nl-NL" sz="1900" dirty="0" smtClean="0"/>
              <a:t> </a:t>
            </a:r>
            <a:r>
              <a:rPr lang="nl-NL" sz="1900" dirty="0" err="1" smtClean="0"/>
              <a:t>for</a:t>
            </a:r>
            <a:r>
              <a:rPr lang="nl-NL" sz="1900" dirty="0" smtClean="0"/>
              <a:t> </a:t>
            </a:r>
            <a:r>
              <a:rPr lang="nl-NL" sz="1900" dirty="0" err="1" smtClean="0"/>
              <a:t>income</a:t>
            </a:r>
            <a:r>
              <a:rPr lang="nl-NL" sz="1900" dirty="0" smtClean="0"/>
              <a:t> </a:t>
            </a:r>
            <a:r>
              <a:rPr lang="nl-NL" sz="1900" dirty="0" err="1" smtClean="0"/>
              <a:t>related</a:t>
            </a:r>
            <a:r>
              <a:rPr lang="nl-NL" sz="1900" dirty="0" smtClean="0"/>
              <a:t> </a:t>
            </a:r>
            <a:r>
              <a:rPr lang="nl-NL" sz="1900" dirty="0" err="1" smtClean="0"/>
              <a:t>to</a:t>
            </a:r>
            <a:r>
              <a:rPr lang="nl-NL" sz="1900" dirty="0" smtClean="0"/>
              <a:t> Dutch </a:t>
            </a:r>
            <a:r>
              <a:rPr lang="nl-NL" sz="1900" dirty="0" err="1" smtClean="0"/>
              <a:t>workdays</a:t>
            </a:r>
            <a:r>
              <a:rPr lang="nl-NL" sz="1900" dirty="0" smtClean="0"/>
              <a:t> </a:t>
            </a:r>
            <a:endParaRPr lang="nl-NL" sz="1900" dirty="0"/>
          </a:p>
          <a:p>
            <a:pPr marL="0" indent="0">
              <a:buNone/>
            </a:pPr>
            <a:endParaRPr lang="nl-NL" sz="23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2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 smtClean="0"/>
              <a:t>Dutch Tax System, </a:t>
            </a:r>
            <a:r>
              <a:rPr lang="nl-NL" sz="3400" dirty="0" err="1" smtClean="0"/>
              <a:t>explanation</a:t>
            </a:r>
            <a:r>
              <a:rPr lang="nl-NL" sz="3400" dirty="0" smtClean="0"/>
              <a:t> </a:t>
            </a:r>
            <a:r>
              <a:rPr lang="nl-NL" sz="3400" dirty="0" err="1" smtClean="0"/>
              <a:t>boxes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Box 1 Categories of income from work and home</a:t>
            </a:r>
          </a:p>
          <a:p>
            <a:pPr marL="0" indent="0">
              <a:buNone/>
            </a:pPr>
            <a:endParaRPr lang="en-US" sz="2000" dirty="0" smtClean="0"/>
          </a:p>
          <a:p>
            <a:pPr lvl="1">
              <a:buFont typeface="Wingdings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Profit from business or professional activities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Income from employment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Income from other activities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Periodic payments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Notional income and deductions from principal dwelling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5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400" dirty="0" smtClean="0"/>
              <a:t>Dutch Tax System, </a:t>
            </a:r>
            <a:r>
              <a:rPr lang="nl-NL" sz="3400" dirty="0" err="1" smtClean="0"/>
              <a:t>explanation</a:t>
            </a:r>
            <a:r>
              <a:rPr lang="nl-NL" sz="3400" dirty="0" smtClean="0"/>
              <a:t> </a:t>
            </a:r>
            <a:r>
              <a:rPr lang="nl-NL" sz="3400" dirty="0" err="1" smtClean="0"/>
              <a:t>boxes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Principal dwelling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Notional rental value based on WOZ value (January 1, year-1)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Less: mortgage interest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Less: deductible expenses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Deductible at 50.50% (2016), 50% (2017), 38% (2028)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 smtClean="0"/>
              <a:t>Dutch Tax System, </a:t>
            </a:r>
            <a:r>
              <a:rPr lang="nl-NL" sz="3400" dirty="0" err="1" smtClean="0"/>
              <a:t>explanation</a:t>
            </a:r>
            <a:r>
              <a:rPr lang="nl-NL" sz="3400" dirty="0" smtClean="0"/>
              <a:t> </a:t>
            </a:r>
            <a:r>
              <a:rPr lang="nl-NL" sz="3400" dirty="0" err="1" smtClean="0"/>
              <a:t>boxes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Calculation notional rental value (2016)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No mortgage interest payments or deductions, no notional rental value!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32573"/>
              </p:ext>
            </p:extLst>
          </p:nvPr>
        </p:nvGraphicFramePr>
        <p:xfrm>
          <a:off x="457200" y="2058490"/>
          <a:ext cx="8053224" cy="31937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05039"/>
                <a:gridCol w="2605039"/>
                <a:gridCol w="2843146"/>
              </a:tblGrid>
              <a:tr h="456249">
                <a:tc>
                  <a:txBody>
                    <a:bodyPr/>
                    <a:lstStyle/>
                    <a:p>
                      <a:r>
                        <a:rPr lang="nl-NL" dirty="0" smtClean="0"/>
                        <a:t>WOZ </a:t>
                      </a:r>
                      <a:r>
                        <a:rPr lang="nl-NL" dirty="0" err="1" smtClean="0"/>
                        <a:t>value</a:t>
                      </a:r>
                      <a:r>
                        <a:rPr lang="nl-NL" dirty="0" smtClean="0"/>
                        <a:t> more </a:t>
                      </a:r>
                      <a:r>
                        <a:rPr lang="nl-NL" dirty="0" err="1" smtClean="0"/>
                        <a:t>than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But </a:t>
                      </a:r>
                      <a:r>
                        <a:rPr lang="nl-NL" dirty="0" err="1" smtClean="0"/>
                        <a:t>less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than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Notional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rental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value</a:t>
                      </a:r>
                      <a:endParaRPr lang="nl-NL" dirty="0"/>
                    </a:p>
                  </a:txBody>
                  <a:tcPr/>
                </a:tc>
              </a:tr>
              <a:tr h="456249"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12,500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err="1" smtClean="0"/>
                        <a:t>nil</a:t>
                      </a:r>
                      <a:endParaRPr lang="nl-NL" dirty="0"/>
                    </a:p>
                  </a:txBody>
                  <a:tcPr/>
                </a:tc>
              </a:tr>
              <a:tr h="456249"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12,500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25,000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0.30%</a:t>
                      </a:r>
                      <a:endParaRPr lang="nl-NL" dirty="0"/>
                    </a:p>
                  </a:txBody>
                  <a:tcPr/>
                </a:tc>
              </a:tr>
              <a:tr h="456249"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25,000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50,000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0.45%</a:t>
                      </a:r>
                      <a:endParaRPr lang="nl-NL" dirty="0"/>
                    </a:p>
                  </a:txBody>
                  <a:tcPr/>
                </a:tc>
              </a:tr>
              <a:tr h="456249"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50,000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75,000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0.60%</a:t>
                      </a:r>
                      <a:endParaRPr lang="nl-NL" dirty="0"/>
                    </a:p>
                  </a:txBody>
                  <a:tcPr/>
                </a:tc>
              </a:tr>
              <a:tr h="456249"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75,000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1,050,000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0.75%</a:t>
                      </a:r>
                      <a:endParaRPr lang="nl-NL" dirty="0"/>
                    </a:p>
                  </a:txBody>
                  <a:tcPr/>
                </a:tc>
              </a:tr>
              <a:tr h="456249"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1,050,000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7,875 plus 2.35% on </a:t>
                      </a:r>
                      <a:r>
                        <a:rPr lang="nl-NL" dirty="0" err="1" smtClean="0"/>
                        <a:t>excess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49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/>
              <a:t>Dutch Tax System, </a:t>
            </a:r>
            <a:r>
              <a:rPr lang="nl-NL" sz="3400" dirty="0" err="1"/>
              <a:t>explanation</a:t>
            </a:r>
            <a:r>
              <a:rPr lang="nl-NL" sz="3400" dirty="0"/>
              <a:t> </a:t>
            </a:r>
            <a:r>
              <a:rPr lang="nl-NL" sz="3400" dirty="0" err="1"/>
              <a:t>boxes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Box 2 Income from substantial interest</a:t>
            </a:r>
          </a:p>
          <a:p>
            <a:pPr marL="457200" lvl="1" indent="0">
              <a:buNone/>
            </a:pPr>
            <a:r>
              <a:rPr lang="en-US" sz="2200" dirty="0" smtClean="0"/>
              <a:t>Applicable if ≥ 5% shareholding in a company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Dividends</a:t>
            </a:r>
          </a:p>
          <a:p>
            <a:pPr lvl="1">
              <a:buFont typeface="Wingdings" charset="2"/>
              <a:buChar char="Ø"/>
            </a:pPr>
            <a:r>
              <a:rPr lang="en-US" sz="2000" dirty="0"/>
              <a:t>Capital gains or losses</a:t>
            </a:r>
          </a:p>
          <a:p>
            <a:pPr lvl="1">
              <a:buFont typeface="Wingdings" charset="2"/>
              <a:buChar char="Ø"/>
            </a:pPr>
            <a:r>
              <a:rPr lang="en-US" sz="2000" dirty="0"/>
              <a:t>Flat tax rate 25%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For non-residents/residents with 30% ruling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200" dirty="0" smtClean="0"/>
              <a:t>Applicable if ≥ 5% shareholding in a </a:t>
            </a:r>
            <a:r>
              <a:rPr lang="en-US" sz="2200" u="sng" dirty="0" smtClean="0"/>
              <a:t>Dutch resident </a:t>
            </a:r>
            <a:r>
              <a:rPr lang="en-US" sz="2200" dirty="0" smtClean="0"/>
              <a:t>company</a:t>
            </a:r>
          </a:p>
          <a:p>
            <a:pPr lvl="1" indent="-342900">
              <a:buFont typeface="Wingdings" charset="2"/>
              <a:buChar char="Ø"/>
            </a:pPr>
            <a:r>
              <a:rPr lang="en-US" sz="2000" dirty="0" smtClean="0"/>
              <a:t>Dividends</a:t>
            </a:r>
          </a:p>
          <a:p>
            <a:pPr lvl="1" indent="-342900">
              <a:buFont typeface="Wingdings" charset="2"/>
              <a:buChar char="Ø"/>
            </a:pPr>
            <a:r>
              <a:rPr lang="en-US" sz="2000" dirty="0" smtClean="0"/>
              <a:t>Capital gains or losses</a:t>
            </a:r>
          </a:p>
          <a:p>
            <a:pPr lvl="1" indent="-342900">
              <a:buFont typeface="Wingdings" charset="2"/>
              <a:buChar char="Ø"/>
            </a:pPr>
            <a:r>
              <a:rPr lang="en-US" sz="2000" dirty="0" smtClean="0"/>
              <a:t>Flat tax rate 25%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6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/>
              <a:t>Dutch Tax System, </a:t>
            </a:r>
            <a:r>
              <a:rPr lang="nl-NL" sz="3400" dirty="0" err="1"/>
              <a:t>explanation</a:t>
            </a:r>
            <a:r>
              <a:rPr lang="nl-NL" sz="3400" dirty="0"/>
              <a:t> </a:t>
            </a:r>
            <a:r>
              <a:rPr lang="nl-NL" sz="3400" dirty="0" err="1"/>
              <a:t>boxes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Box 3 Investment income </a:t>
            </a:r>
          </a:p>
          <a:p>
            <a:pPr marL="400050" lvl="1" indent="0">
              <a:buNone/>
            </a:pPr>
            <a:r>
              <a:rPr lang="en-US" sz="2200" dirty="0" smtClean="0"/>
              <a:t>Worldwide private savings, bank account, bonds, stocks, other real estate</a:t>
            </a:r>
          </a:p>
          <a:p>
            <a:pPr marL="400050" lvl="1" indent="0">
              <a:buNone/>
            </a:pPr>
            <a:r>
              <a:rPr lang="en-US" sz="2200" dirty="0" smtClean="0"/>
              <a:t>Less: debts (not related to principal dwelling)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400" dirty="0" smtClean="0"/>
              <a:t>Calculation tax (2016)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Taxable base: balance assets minus debts per January 1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Less: tax free amount (€ 24,437 for 2016)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Assumed taxable income: 4%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Flat tax rate 30%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Effective rate 1,2%</a:t>
            </a:r>
          </a:p>
          <a:p>
            <a:pPr marL="0" indent="0">
              <a:buNone/>
            </a:pPr>
            <a:r>
              <a:rPr lang="en-US" sz="2400" b="1" dirty="0"/>
              <a:t>Note: Actual investment income/gain or loss not </a:t>
            </a:r>
            <a:r>
              <a:rPr lang="en-US" sz="2400" b="1" dirty="0" smtClean="0"/>
              <a:t>relevant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4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/>
              <a:t>Dutch Tax System, </a:t>
            </a:r>
            <a:r>
              <a:rPr lang="nl-NL" sz="3400" dirty="0" err="1"/>
              <a:t>explanation</a:t>
            </a:r>
            <a:r>
              <a:rPr lang="nl-NL" sz="3400" dirty="0"/>
              <a:t> </a:t>
            </a:r>
            <a:r>
              <a:rPr lang="nl-NL" sz="3400" dirty="0" err="1"/>
              <a:t>boxes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400"/>
              </a:spcBef>
              <a:buClr>
                <a:srgbClr val="888888"/>
              </a:buClr>
              <a:buSzPct val="70000"/>
              <a:buNone/>
            </a:pPr>
            <a:r>
              <a:rPr lang="en-US" sz="2400" dirty="0"/>
              <a:t>Box 3	</a:t>
            </a:r>
            <a:r>
              <a:rPr lang="en-US" sz="2400" dirty="0" smtClean="0"/>
              <a:t>Investment </a:t>
            </a:r>
            <a:r>
              <a:rPr lang="en-US" sz="2400" dirty="0"/>
              <a:t>income, </a:t>
            </a:r>
          </a:p>
          <a:p>
            <a:pPr marL="0" lvl="0" indent="0">
              <a:spcBef>
                <a:spcPts val="400"/>
              </a:spcBef>
              <a:buClr>
                <a:srgbClr val="888888"/>
              </a:buClr>
              <a:buSzPct val="70000"/>
              <a:buNone/>
            </a:pPr>
            <a:r>
              <a:rPr lang="en-US" sz="2400" dirty="0" smtClean="0"/>
              <a:t>	</a:t>
            </a:r>
            <a:r>
              <a:rPr lang="en-US" sz="2400" dirty="0"/>
              <a:t>	non-residents/residents with 30%-ruling</a:t>
            </a:r>
          </a:p>
          <a:p>
            <a:pPr>
              <a:buSzPct val="70000"/>
            </a:pPr>
            <a:endParaRPr lang="en-US" sz="2000" dirty="0"/>
          </a:p>
          <a:p>
            <a:pPr>
              <a:buSzPct val="70000"/>
              <a:buFont typeface="Wingdings" charset="2"/>
              <a:buChar char="Ø"/>
            </a:pPr>
            <a:r>
              <a:rPr lang="en-US" sz="2000" dirty="0"/>
              <a:t>Only other real estate located in the Netherlands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dirty="0"/>
              <a:t>Less: debts (not related to own dwelling or business)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dirty="0"/>
              <a:t>Calculation tax (2016)</a:t>
            </a:r>
          </a:p>
          <a:p>
            <a:pPr marL="800100" lvl="1" indent="-342900">
              <a:spcBef>
                <a:spcPts val="400"/>
              </a:spcBef>
              <a:buSzPct val="70000"/>
              <a:buFont typeface="Wingdings" charset="2"/>
              <a:buChar char="v"/>
            </a:pPr>
            <a:r>
              <a:rPr lang="en-US" sz="1800" dirty="0"/>
              <a:t>Taxable base: balance assets less debts per January 1</a:t>
            </a:r>
          </a:p>
          <a:p>
            <a:pPr marL="800100" lvl="1" indent="-342900">
              <a:spcBef>
                <a:spcPts val="400"/>
              </a:spcBef>
              <a:buSzPct val="70000"/>
              <a:buFont typeface="Wingdings" charset="2"/>
              <a:buChar char="v"/>
            </a:pPr>
            <a:r>
              <a:rPr lang="en-US" sz="1800" dirty="0"/>
              <a:t>Less: tax free amount (€ 24,437 per person)</a:t>
            </a:r>
          </a:p>
          <a:p>
            <a:pPr marL="800100" lvl="1" indent="-342900">
              <a:spcBef>
                <a:spcPts val="400"/>
              </a:spcBef>
              <a:buSzPct val="70000"/>
              <a:buFont typeface="Wingdings" charset="2"/>
              <a:buChar char="v"/>
            </a:pPr>
            <a:r>
              <a:rPr lang="en-US" sz="1800" dirty="0"/>
              <a:t>Assumed taxable income: 4,0%</a:t>
            </a:r>
          </a:p>
          <a:p>
            <a:pPr marL="800100" lvl="1" indent="-342900">
              <a:spcBef>
                <a:spcPts val="400"/>
              </a:spcBef>
              <a:buSzPct val="70000"/>
              <a:buFont typeface="Wingdings" charset="2"/>
              <a:buChar char="v"/>
            </a:pPr>
            <a:r>
              <a:rPr lang="en-US" sz="1800" dirty="0"/>
              <a:t>Flat tax rate: 30%</a:t>
            </a:r>
          </a:p>
          <a:p>
            <a:pPr marL="800100" lvl="1" indent="-342900">
              <a:spcBef>
                <a:spcPts val="400"/>
              </a:spcBef>
              <a:buSzPct val="70000"/>
              <a:buFont typeface="Wingdings" charset="2"/>
              <a:buChar char="v"/>
            </a:pPr>
            <a:r>
              <a:rPr lang="en-US" sz="1800" dirty="0"/>
              <a:t>Effective rate: 1,2% (4% x 30%)</a:t>
            </a:r>
          </a:p>
          <a:p>
            <a:pPr marL="0" indent="0">
              <a:buSzPct val="70000"/>
              <a:buNone/>
            </a:pPr>
            <a:r>
              <a:rPr lang="en-US" sz="2000" b="1" dirty="0"/>
              <a:t>Note: Actual investment income/gain or loss not relevant</a:t>
            </a:r>
          </a:p>
          <a:p>
            <a:pPr lvl="1">
              <a:buFont typeface="Wingdings" charset="2"/>
              <a:buChar char="Ø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8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Dutch Tax System, tax </a:t>
            </a:r>
            <a:r>
              <a:rPr lang="nl-NL" sz="4000" dirty="0" err="1" smtClean="0"/>
              <a:t>rates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Dutch personal income tax rates</a:t>
            </a:r>
          </a:p>
          <a:p>
            <a:pPr lvl="1" indent="-342900">
              <a:buFont typeface="Wingdings" charset="2"/>
              <a:buChar char="Ø"/>
            </a:pPr>
            <a:r>
              <a:rPr lang="en-US" sz="2200" dirty="0" smtClean="0"/>
              <a:t>Tax rates of the first 2 brackets consists of tax and national insurance premiums</a:t>
            </a:r>
          </a:p>
          <a:p>
            <a:pPr lvl="1" indent="-342900">
              <a:buFont typeface="Wingdings" charset="2"/>
              <a:buChar char="Ø"/>
            </a:pPr>
            <a:r>
              <a:rPr lang="en-US" sz="2200" dirty="0" smtClean="0"/>
              <a:t>National insurance premiums are due by all Dutch residents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62767"/>
              </p:ext>
            </p:extLst>
          </p:nvPr>
        </p:nvGraphicFramePr>
        <p:xfrm>
          <a:off x="1524000" y="3923893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52.00%</a:t>
                      </a:r>
                      <a:endParaRPr lang="nl-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€ 66,421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42.00%</a:t>
                      </a:r>
                      <a:endParaRPr lang="nl-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€ 26,065</a:t>
                      </a:r>
                      <a:endParaRPr lang="nl-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€ 33,715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12,25%</a:t>
                      </a:r>
                      <a:endParaRPr lang="nl-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28.15%</a:t>
                      </a:r>
                      <a:endParaRPr lang="nl-NL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€ 12,852</a:t>
                      </a:r>
                      <a:endParaRPr lang="nl-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€ 19,922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8.40%</a:t>
                      </a:r>
                      <a:endParaRPr lang="nl-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€ 7,281</a:t>
                      </a:r>
                      <a:endParaRPr lang="nl-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Tax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rates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NI </a:t>
                      </a:r>
                      <a:r>
                        <a:rPr lang="nl-NL" dirty="0" err="1" smtClean="0"/>
                        <a:t>rate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Total tax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due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80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Dutch Tax System, tax </a:t>
            </a:r>
            <a:r>
              <a:rPr lang="nl-NL" dirty="0" err="1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Tax Credits, applicable to employees, e.g.: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General tax credit; applicable to all resident taxpayers between € 2,242 and € 0 depends on income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(&gt; € 66,417 then € 0)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General tax credit partner; in case of no/low income, depends on age and Dutch residency period (&gt;6 months) between € 2,242 and € 1,047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Employment tax credit; applicable to all employees</a:t>
            </a:r>
            <a:r>
              <a:rPr lang="en-US" sz="2400" dirty="0"/>
              <a:t> </a:t>
            </a:r>
            <a:r>
              <a:rPr lang="en-US" sz="2400" dirty="0" smtClean="0"/>
              <a:t>between € 3,103 and € 0 depends on income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(&gt; € 111,590 then € 0)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5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Dutch Tax System, tax </a:t>
            </a:r>
            <a:r>
              <a:rPr lang="nl-NL" dirty="0" err="1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Other tax credits, e.g.: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Income-related combination tax credit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Tax credit for green investments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Young disabled tax credit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Work bonus</a:t>
            </a:r>
          </a:p>
          <a:p>
            <a:pPr lvl="1">
              <a:buFont typeface="Wingdings" charset="2"/>
              <a:buChar char="Ø"/>
            </a:pPr>
            <a:r>
              <a:rPr lang="en-US" sz="2400" dirty="0" err="1" smtClean="0"/>
              <a:t>Eldery</a:t>
            </a:r>
            <a:r>
              <a:rPr lang="en-US" sz="2400" dirty="0" smtClean="0"/>
              <a:t> tax credit</a:t>
            </a:r>
          </a:p>
          <a:p>
            <a:pPr lvl="1">
              <a:buFont typeface="Wingdings" charset="2"/>
              <a:buChar char="Ø"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300" dirty="0" err="1" smtClean="0"/>
              <a:t>Introduction</a:t>
            </a:r>
            <a:r>
              <a:rPr lang="nl-NL" sz="2300" dirty="0" smtClean="0"/>
              <a:t> LIMES </a:t>
            </a:r>
            <a:r>
              <a:rPr lang="nl-NL" sz="2300" dirty="0" err="1" smtClean="0"/>
              <a:t>international</a:t>
            </a:r>
            <a:endParaRPr lang="nl-NL" sz="2300" dirty="0"/>
          </a:p>
          <a:p>
            <a:r>
              <a:rPr lang="nl-NL" sz="2300" dirty="0" err="1" smtClean="0"/>
              <a:t>Apply</a:t>
            </a:r>
            <a:r>
              <a:rPr lang="nl-NL" sz="2300" dirty="0" smtClean="0"/>
              <a:t> </a:t>
            </a:r>
            <a:r>
              <a:rPr lang="nl-NL" sz="2300" dirty="0" err="1" smtClean="0"/>
              <a:t>for</a:t>
            </a:r>
            <a:r>
              <a:rPr lang="nl-NL" sz="2300" dirty="0" smtClean="0"/>
              <a:t> a </a:t>
            </a:r>
            <a:r>
              <a:rPr lang="nl-NL" sz="2300" dirty="0" err="1" smtClean="0"/>
              <a:t>DigiD</a:t>
            </a:r>
            <a:endParaRPr lang="nl-NL" sz="2300" dirty="0"/>
          </a:p>
          <a:p>
            <a:r>
              <a:rPr lang="nl-NL" sz="2300" dirty="0" smtClean="0"/>
              <a:t>Dutch personal </a:t>
            </a:r>
            <a:r>
              <a:rPr lang="nl-NL" sz="2300" dirty="0" err="1" smtClean="0"/>
              <a:t>income</a:t>
            </a:r>
            <a:r>
              <a:rPr lang="nl-NL" sz="2300" dirty="0" smtClean="0"/>
              <a:t> tax system</a:t>
            </a:r>
          </a:p>
          <a:p>
            <a:pPr lvl="1"/>
            <a:r>
              <a:rPr lang="nl-NL" sz="1900" dirty="0" err="1" smtClean="0"/>
              <a:t>Filing</a:t>
            </a:r>
            <a:r>
              <a:rPr lang="nl-NL" sz="1900" dirty="0" smtClean="0"/>
              <a:t> issues</a:t>
            </a:r>
          </a:p>
          <a:p>
            <a:pPr lvl="1"/>
            <a:r>
              <a:rPr lang="nl-NL" sz="1900" dirty="0" err="1" smtClean="0"/>
              <a:t>Residency</a:t>
            </a:r>
            <a:r>
              <a:rPr lang="nl-NL" sz="1900" dirty="0" smtClean="0"/>
              <a:t> status</a:t>
            </a:r>
            <a:endParaRPr lang="nl-NL" sz="1900" dirty="0"/>
          </a:p>
          <a:p>
            <a:pPr lvl="1"/>
            <a:r>
              <a:rPr lang="nl-NL" sz="1900" dirty="0" smtClean="0"/>
              <a:t>3 </a:t>
            </a:r>
            <a:r>
              <a:rPr lang="nl-NL" sz="1900" dirty="0" err="1" smtClean="0"/>
              <a:t>Boxes</a:t>
            </a:r>
            <a:r>
              <a:rPr lang="nl-NL" sz="1900" dirty="0" smtClean="0"/>
              <a:t> of </a:t>
            </a:r>
            <a:r>
              <a:rPr lang="nl-NL" sz="1900" dirty="0" err="1" smtClean="0"/>
              <a:t>income</a:t>
            </a:r>
            <a:endParaRPr lang="nl-NL" sz="1900" dirty="0" smtClean="0"/>
          </a:p>
          <a:p>
            <a:pPr lvl="1"/>
            <a:r>
              <a:rPr lang="nl-NL" sz="1900" dirty="0" smtClean="0"/>
              <a:t>Tax </a:t>
            </a:r>
            <a:r>
              <a:rPr lang="nl-NL" sz="1900" dirty="0" err="1" smtClean="0"/>
              <a:t>rates</a:t>
            </a:r>
            <a:endParaRPr lang="nl-NL" sz="1900" dirty="0" smtClean="0"/>
          </a:p>
          <a:p>
            <a:pPr lvl="1"/>
            <a:r>
              <a:rPr lang="nl-NL" sz="1900" dirty="0" smtClean="0"/>
              <a:t>Tax </a:t>
            </a:r>
            <a:r>
              <a:rPr lang="nl-NL" sz="1900" dirty="0" err="1" smtClean="0"/>
              <a:t>credits</a:t>
            </a:r>
            <a:endParaRPr lang="nl-NL" sz="1900" dirty="0" smtClean="0"/>
          </a:p>
          <a:p>
            <a:pPr marL="400050"/>
            <a:r>
              <a:rPr lang="nl-NL" sz="2300" dirty="0" smtClean="0"/>
              <a:t>30% ruling</a:t>
            </a:r>
            <a:endParaRPr lang="nl-NL" sz="2300" dirty="0"/>
          </a:p>
          <a:p>
            <a:pPr lvl="1"/>
            <a:endParaRPr lang="nl-NL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20-03-2017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5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Dutch Tax System, 30%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Main conditions 30%-ruling</a:t>
            </a:r>
          </a:p>
          <a:p>
            <a:pPr marL="0" indent="0">
              <a:buNone/>
            </a:pPr>
            <a:endParaRPr lang="en-US" sz="22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Incoming employee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Employment relationship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Specific expertise (salary norm), </a:t>
            </a:r>
          </a:p>
          <a:p>
            <a:pPr lvl="2">
              <a:buFont typeface="Wingdings" charset="2"/>
              <a:buChar char="v"/>
            </a:pPr>
            <a:r>
              <a:rPr lang="en-US" sz="2000" dirty="0" smtClean="0"/>
              <a:t>€ 37,000 (general taxable salary norm)</a:t>
            </a:r>
          </a:p>
          <a:p>
            <a:pPr lvl="2">
              <a:buFont typeface="Wingdings" charset="2"/>
              <a:buChar char="v"/>
            </a:pPr>
            <a:r>
              <a:rPr lang="en-US" sz="2000" dirty="0" smtClean="0"/>
              <a:t>€ 28,125 (younger than 30 and Master degree)</a:t>
            </a:r>
          </a:p>
          <a:p>
            <a:pPr lvl="2">
              <a:buFont typeface="Wingdings" charset="2"/>
              <a:buChar char="v"/>
            </a:pPr>
            <a:r>
              <a:rPr lang="en-US" sz="2000" dirty="0" smtClean="0"/>
              <a:t>No salary norm, scientific researcher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150 </a:t>
            </a:r>
            <a:r>
              <a:rPr lang="en-US" sz="2400" dirty="0" err="1" smtClean="0"/>
              <a:t>kilometre</a:t>
            </a:r>
            <a:r>
              <a:rPr lang="en-US" sz="2400" dirty="0" smtClean="0"/>
              <a:t> radius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PhD graduates that are offered a job in the Netherlands within 1 year after they graduate, are not obliged to have lived abroad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Dutch Tax System, 30%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Application period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4 months (new)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3 months (change of employer)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Dutch Tax System, 30%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Validity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96 months (8 years)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Reduction previous employment / stay in The Netherlands (exemptions)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76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Dutch Tax System, 30%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Allowance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Allowance 30/70 of taxable wage from current employment including fringe benefits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Taxable wage should meet at least the salary norm, on a continuous 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6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Dutch Tax System, 30%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30% allowance covers all </a:t>
            </a:r>
            <a:r>
              <a:rPr lang="en-US" sz="2800" dirty="0" err="1" smtClean="0"/>
              <a:t>extraterritiorial</a:t>
            </a:r>
            <a:r>
              <a:rPr lang="en-US" sz="2800" dirty="0" smtClean="0"/>
              <a:t> expenses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Including double housing (non-resident)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Including extra housing expenses (18% rule)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Including Dutch language course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Including Dutch integration course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Separate reimbursement international school fees</a:t>
            </a:r>
          </a:p>
          <a:p>
            <a:pPr marL="57150" indent="0">
              <a:buNone/>
            </a:pP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Non-extraterritorial costs can be reimbursed free of tax in accordance with the Dutch wage tax act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Dutch Tax System, 30%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30% allowance covers all </a:t>
            </a:r>
            <a:r>
              <a:rPr lang="en-US" sz="2800" dirty="0" err="1" smtClean="0"/>
              <a:t>extraterritiorial</a:t>
            </a:r>
            <a:r>
              <a:rPr lang="en-US" sz="2800" dirty="0" smtClean="0"/>
              <a:t> expenses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Including double housing (non-resident)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Including extra housing expenses (18% rule)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Including Dutch language course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Including Dutch integration course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Separate reimbursement international school fees</a:t>
            </a:r>
          </a:p>
          <a:p>
            <a:pPr marL="57150" indent="0">
              <a:buNone/>
            </a:pP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Non-extraterritorial costs can be reimbursed free of tax in accordance with the Dutch wage tax act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Patricia van Dam</a:t>
            </a:r>
          </a:p>
          <a:p>
            <a:pPr marL="0" indent="0" algn="ctr">
              <a:buNone/>
            </a:pPr>
            <a:r>
              <a:rPr lang="en-US" sz="2800" dirty="0" smtClean="0"/>
              <a:t>LIMES international tax + expat B.V.</a:t>
            </a:r>
          </a:p>
          <a:p>
            <a:pPr marL="0" indent="0" algn="ctr">
              <a:buNone/>
            </a:pPr>
            <a:r>
              <a:rPr lang="en-US" sz="2800" dirty="0" smtClean="0"/>
              <a:t>P.O. Box 504</a:t>
            </a:r>
          </a:p>
          <a:p>
            <a:pPr marL="0" indent="0" algn="ctr">
              <a:buNone/>
            </a:pPr>
            <a:r>
              <a:rPr lang="en-US" sz="2800" dirty="0" smtClean="0"/>
              <a:t>2300 AM  LEIDEN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patricia@limes-int.com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088 089 9000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6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82541" y="5121432"/>
            <a:ext cx="9286874" cy="2256113"/>
          </a:xfrm>
          <a:prstGeom prst="rect">
            <a:avLst/>
          </a:prstGeom>
          <a:solidFill>
            <a:srgbClr val="031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79375" y="5121432"/>
            <a:ext cx="9270999" cy="86264"/>
          </a:xfrm>
          <a:prstGeom prst="rect">
            <a:avLst/>
          </a:prstGeom>
          <a:solidFill>
            <a:srgbClr val="ED57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1" y="710856"/>
            <a:ext cx="3008241" cy="1377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1" y="2632987"/>
            <a:ext cx="3008241" cy="263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0" y="2926688"/>
            <a:ext cx="3008241" cy="263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58" y="3220389"/>
            <a:ext cx="3008241" cy="263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58" y="3514090"/>
            <a:ext cx="3008241" cy="263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58" y="3777311"/>
            <a:ext cx="3008241" cy="263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58" y="4075846"/>
            <a:ext cx="3008241" cy="263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58" y="4349227"/>
            <a:ext cx="3008240" cy="263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960" y="5819922"/>
            <a:ext cx="3008239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Introduction</a:t>
            </a:r>
            <a:r>
              <a:rPr lang="nl-NL" dirty="0" smtClean="0"/>
              <a:t> LIMES </a:t>
            </a:r>
            <a:r>
              <a:rPr lang="nl-NL" dirty="0" err="1" smtClean="0"/>
              <a:t>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5070" cy="4525963"/>
          </a:xfrm>
        </p:spPr>
        <p:txBody>
          <a:bodyPr>
            <a:normAutofit/>
          </a:bodyPr>
          <a:lstStyle/>
          <a:p>
            <a:r>
              <a:rPr lang="nl-NL" sz="2200" dirty="0" smtClean="0"/>
              <a:t>Independent </a:t>
            </a:r>
            <a:r>
              <a:rPr lang="nl-NL" sz="2200" dirty="0" err="1" smtClean="0"/>
              <a:t>international</a:t>
            </a:r>
            <a:r>
              <a:rPr lang="nl-NL" sz="2200" dirty="0" smtClean="0"/>
              <a:t> tax consultancy </a:t>
            </a:r>
            <a:r>
              <a:rPr lang="nl-NL" sz="2200" dirty="0" err="1" smtClean="0"/>
              <a:t>firm</a:t>
            </a:r>
            <a:endParaRPr lang="nl-NL" sz="2200" dirty="0" smtClean="0"/>
          </a:p>
          <a:p>
            <a:pPr>
              <a:spcBef>
                <a:spcPts val="0"/>
              </a:spcBef>
            </a:pPr>
            <a:r>
              <a:rPr lang="en-US" sz="2200" dirty="0"/>
              <a:t>Located in </a:t>
            </a:r>
            <a:r>
              <a:rPr lang="en-US" sz="2200" dirty="0" err="1"/>
              <a:t>Valkenburg</a:t>
            </a:r>
            <a:r>
              <a:rPr lang="en-US" sz="2200" dirty="0"/>
              <a:t> along A44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Niche firm with focus on cross border activities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45 staff members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More than 15 advisors with more than 15 years experience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Member of GGI, business network in more than 120 countries</a:t>
            </a:r>
          </a:p>
          <a:p>
            <a:endParaRPr lang="nl-NL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3</a:t>
            </a:fld>
            <a:endParaRPr lang="en-US"/>
          </a:p>
        </p:txBody>
      </p:sp>
      <p:pic>
        <p:nvPicPr>
          <p:cNvPr id="7" name="Afbeelding 6" descr="LIMES Build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5" y="4175898"/>
            <a:ext cx="2459087" cy="1982109"/>
          </a:xfrm>
          <a:prstGeom prst="rect">
            <a:avLst/>
          </a:prstGeom>
        </p:spPr>
      </p:pic>
      <p:pic>
        <p:nvPicPr>
          <p:cNvPr id="8" name="Afbeelding 7" descr="lim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42" y="4163968"/>
            <a:ext cx="2617176" cy="19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8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Introduction</a:t>
            </a:r>
            <a:r>
              <a:rPr lang="nl-NL" dirty="0" smtClean="0"/>
              <a:t> LIMES </a:t>
            </a:r>
            <a:r>
              <a:rPr lang="nl-NL" dirty="0" err="1" smtClean="0"/>
              <a:t>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5070" cy="45259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200" dirty="0"/>
              <a:t>Characteristics in a nutshell: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High professional quality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Pragmatic solutions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Personal attention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Realistic fees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Free knowledge sharing through LIMES Academy</a:t>
            </a:r>
          </a:p>
          <a:p>
            <a:endParaRPr lang="nl-NL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4</a:t>
            </a:fld>
            <a:endParaRPr lang="en-US"/>
          </a:p>
        </p:txBody>
      </p:sp>
      <p:pic>
        <p:nvPicPr>
          <p:cNvPr id="9" name="Afbeelding 8" descr="LIMES Gebouw 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" y="3978623"/>
            <a:ext cx="2147540" cy="21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Application of a </a:t>
            </a:r>
            <a:r>
              <a:rPr lang="nl-NL" dirty="0" err="1" smtClean="0"/>
              <a:t>DigiD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3400" dirty="0" err="1" smtClean="0"/>
              <a:t>Why</a:t>
            </a:r>
            <a:r>
              <a:rPr lang="nl-NL" sz="3400" dirty="0" smtClean="0"/>
              <a:t> a </a:t>
            </a:r>
            <a:r>
              <a:rPr lang="nl-NL" sz="3400" dirty="0" err="1" smtClean="0"/>
              <a:t>DigiD</a:t>
            </a:r>
            <a:r>
              <a:rPr lang="nl-NL" sz="3400" dirty="0" smtClean="0"/>
              <a:t>?</a:t>
            </a:r>
            <a:endParaRPr lang="nl-NL" sz="3400" dirty="0"/>
          </a:p>
          <a:p>
            <a:pPr marL="457200" lvl="1" indent="0">
              <a:buNone/>
            </a:pPr>
            <a:r>
              <a:rPr lang="nl-NL" sz="2600" dirty="0" smtClean="0"/>
              <a:t>It is </a:t>
            </a:r>
            <a:r>
              <a:rPr lang="nl-NL" sz="2600" dirty="0" err="1" smtClean="0"/>
              <a:t>being</a:t>
            </a:r>
            <a:r>
              <a:rPr lang="nl-NL" sz="2600" dirty="0" smtClean="0"/>
              <a:t> </a:t>
            </a:r>
            <a:r>
              <a:rPr lang="nl-NL" sz="2600" dirty="0" err="1" smtClean="0"/>
              <a:t>used</a:t>
            </a:r>
            <a:r>
              <a:rPr lang="nl-NL" sz="2600" dirty="0" smtClean="0"/>
              <a:t> </a:t>
            </a:r>
            <a:r>
              <a:rPr lang="nl-NL" sz="2600" dirty="0" err="1" smtClean="0"/>
              <a:t>by</a:t>
            </a:r>
            <a:r>
              <a:rPr lang="nl-NL" sz="2600" dirty="0" smtClean="0"/>
              <a:t> </a:t>
            </a:r>
            <a:r>
              <a:rPr lang="nl-NL" sz="2600" dirty="0" err="1" smtClean="0"/>
              <a:t>Governmental</a:t>
            </a:r>
            <a:r>
              <a:rPr lang="nl-NL" sz="2600" dirty="0" smtClean="0"/>
              <a:t> </a:t>
            </a:r>
            <a:r>
              <a:rPr lang="nl-NL" sz="2600" dirty="0" err="1" smtClean="0"/>
              <a:t>organisations</a:t>
            </a:r>
            <a:r>
              <a:rPr lang="nl-NL" sz="2600" dirty="0" smtClean="0"/>
              <a:t> </a:t>
            </a:r>
            <a:r>
              <a:rPr lang="nl-NL" sz="2600" dirty="0" err="1" smtClean="0"/>
              <a:t>for</a:t>
            </a:r>
            <a:r>
              <a:rPr lang="nl-NL" sz="2600" dirty="0" smtClean="0"/>
              <a:t> </a:t>
            </a:r>
            <a:r>
              <a:rPr lang="nl-NL" sz="2600" dirty="0" err="1" smtClean="0"/>
              <a:t>identification</a:t>
            </a:r>
            <a:r>
              <a:rPr lang="nl-NL" sz="2600" dirty="0" smtClean="0"/>
              <a:t> </a:t>
            </a:r>
            <a:r>
              <a:rPr lang="nl-NL" sz="2600" dirty="0" err="1" smtClean="0"/>
              <a:t>when</a:t>
            </a:r>
            <a:r>
              <a:rPr lang="nl-NL" sz="2600" dirty="0" smtClean="0"/>
              <a:t> </a:t>
            </a:r>
            <a:r>
              <a:rPr lang="nl-NL" sz="2600" dirty="0" err="1" smtClean="0"/>
              <a:t>using</a:t>
            </a:r>
            <a:r>
              <a:rPr lang="nl-NL" sz="2600" dirty="0" smtClean="0"/>
              <a:t> the internet, e.g. </a:t>
            </a:r>
            <a:r>
              <a:rPr lang="nl-NL" sz="2600" dirty="0" err="1" smtClean="0"/>
              <a:t>when</a:t>
            </a:r>
            <a:r>
              <a:rPr lang="nl-NL" sz="2600" dirty="0" smtClean="0"/>
              <a:t> </a:t>
            </a:r>
            <a:r>
              <a:rPr lang="nl-NL" sz="2600" dirty="0" err="1" smtClean="0"/>
              <a:t>filing</a:t>
            </a:r>
            <a:r>
              <a:rPr lang="nl-NL" sz="2600" dirty="0" smtClean="0"/>
              <a:t> </a:t>
            </a:r>
            <a:r>
              <a:rPr lang="nl-NL" sz="2600" dirty="0" err="1" smtClean="0"/>
              <a:t>your</a:t>
            </a:r>
            <a:r>
              <a:rPr lang="nl-NL" sz="2600" dirty="0" smtClean="0"/>
              <a:t> tax return, </a:t>
            </a:r>
            <a:r>
              <a:rPr lang="nl-NL" sz="2600" dirty="0" err="1" smtClean="0"/>
              <a:t>when</a:t>
            </a:r>
            <a:r>
              <a:rPr lang="nl-NL" sz="2600" dirty="0" smtClean="0"/>
              <a:t> </a:t>
            </a:r>
            <a:r>
              <a:rPr lang="nl-NL" sz="2600" dirty="0" err="1" smtClean="0"/>
              <a:t>applying</a:t>
            </a:r>
            <a:r>
              <a:rPr lang="nl-NL" sz="2600" dirty="0" smtClean="0"/>
              <a:t> </a:t>
            </a:r>
            <a:r>
              <a:rPr lang="nl-NL" sz="2600" dirty="0" err="1" smtClean="0"/>
              <a:t>for</a:t>
            </a:r>
            <a:r>
              <a:rPr lang="nl-NL" sz="2600" dirty="0" smtClean="0"/>
              <a:t> </a:t>
            </a:r>
            <a:r>
              <a:rPr lang="nl-NL" sz="2600" dirty="0" err="1" smtClean="0"/>
              <a:t>allowances</a:t>
            </a:r>
            <a:r>
              <a:rPr lang="nl-NL" sz="2600" dirty="0" smtClean="0"/>
              <a:t>, </a:t>
            </a:r>
            <a:r>
              <a:rPr lang="nl-NL" sz="2600" dirty="0" err="1" smtClean="0"/>
              <a:t>when</a:t>
            </a:r>
            <a:r>
              <a:rPr lang="nl-NL" sz="2600" dirty="0" smtClean="0"/>
              <a:t> </a:t>
            </a:r>
            <a:r>
              <a:rPr lang="nl-NL" sz="2600" dirty="0" err="1" smtClean="0"/>
              <a:t>providing</a:t>
            </a:r>
            <a:r>
              <a:rPr lang="nl-NL" sz="2600" dirty="0" smtClean="0"/>
              <a:t> </a:t>
            </a:r>
            <a:r>
              <a:rPr lang="nl-NL" sz="2600" dirty="0" err="1" smtClean="0"/>
              <a:t>your</a:t>
            </a:r>
            <a:r>
              <a:rPr lang="nl-NL" sz="2600" dirty="0" smtClean="0"/>
              <a:t> bank account </a:t>
            </a:r>
            <a:r>
              <a:rPr lang="nl-NL" sz="2600" dirty="0" err="1" smtClean="0"/>
              <a:t>number</a:t>
            </a:r>
            <a:r>
              <a:rPr lang="nl-NL" sz="2600" dirty="0" smtClean="0"/>
              <a:t> </a:t>
            </a:r>
            <a:r>
              <a:rPr lang="nl-NL" sz="2600" dirty="0" err="1" smtClean="0"/>
              <a:t>to</a:t>
            </a:r>
            <a:r>
              <a:rPr lang="nl-NL" sz="2600" dirty="0" smtClean="0"/>
              <a:t> the tax </a:t>
            </a:r>
            <a:r>
              <a:rPr lang="nl-NL" sz="2600" dirty="0" err="1" smtClean="0"/>
              <a:t>authorities</a:t>
            </a:r>
            <a:r>
              <a:rPr lang="nl-NL" sz="2600" dirty="0" smtClean="0"/>
              <a:t>, </a:t>
            </a:r>
            <a:r>
              <a:rPr lang="nl-NL" sz="2600" dirty="0" err="1" smtClean="0"/>
              <a:t>for</a:t>
            </a:r>
            <a:r>
              <a:rPr lang="nl-NL" sz="2600" dirty="0" smtClean="0"/>
              <a:t> ‘mijn pensioenoverzicht’ </a:t>
            </a:r>
          </a:p>
          <a:p>
            <a:pPr marL="457200" lvl="1" indent="0">
              <a:buNone/>
            </a:pPr>
            <a:endParaRPr lang="nl-NL" sz="1900" dirty="0" smtClean="0"/>
          </a:p>
          <a:p>
            <a:pPr marL="400050"/>
            <a:r>
              <a:rPr lang="nl-NL" sz="3300" dirty="0" err="1" smtClean="0"/>
              <a:t>Apply</a:t>
            </a:r>
            <a:r>
              <a:rPr lang="nl-NL" sz="3300" dirty="0" smtClean="0"/>
              <a:t> </a:t>
            </a:r>
            <a:r>
              <a:rPr lang="nl-NL" sz="3300" dirty="0" err="1" smtClean="0"/>
              <a:t>for</a:t>
            </a:r>
            <a:r>
              <a:rPr lang="nl-NL" sz="3300" dirty="0" smtClean="0"/>
              <a:t> a </a:t>
            </a:r>
            <a:r>
              <a:rPr lang="nl-NL" sz="3300" dirty="0" err="1" smtClean="0"/>
              <a:t>DigiD</a:t>
            </a:r>
            <a:r>
              <a:rPr lang="nl-NL" sz="3300" dirty="0" smtClean="0"/>
              <a:t> (</a:t>
            </a:r>
            <a:r>
              <a:rPr lang="nl-NL" sz="3300" dirty="0" err="1" smtClean="0"/>
              <a:t>only</a:t>
            </a:r>
            <a:r>
              <a:rPr lang="nl-NL" sz="3300" dirty="0" smtClean="0"/>
              <a:t> </a:t>
            </a:r>
            <a:r>
              <a:rPr lang="nl-NL" sz="3300" dirty="0" err="1" smtClean="0"/>
              <a:t>for</a:t>
            </a:r>
            <a:r>
              <a:rPr lang="nl-NL" sz="3300" dirty="0" smtClean="0"/>
              <a:t> </a:t>
            </a:r>
            <a:r>
              <a:rPr lang="nl-NL" sz="3300" dirty="0" err="1" smtClean="0"/>
              <a:t>people</a:t>
            </a:r>
            <a:r>
              <a:rPr lang="nl-NL" sz="3300" dirty="0" smtClean="0"/>
              <a:t> </a:t>
            </a:r>
            <a:r>
              <a:rPr lang="nl-NL" sz="3300" dirty="0" err="1" smtClean="0"/>
              <a:t>residing</a:t>
            </a:r>
            <a:r>
              <a:rPr lang="nl-NL" sz="3300" dirty="0" smtClean="0"/>
              <a:t> in the Netherlands)</a:t>
            </a:r>
          </a:p>
          <a:p>
            <a:pPr marL="514350" lvl="1" indent="0">
              <a:buNone/>
            </a:pPr>
            <a:r>
              <a:rPr lang="nl-NL" sz="2400" dirty="0"/>
              <a:t>Via the website </a:t>
            </a:r>
            <a:r>
              <a:rPr lang="nl-NL" sz="2400" dirty="0">
                <a:hlinkClick r:id="rId3"/>
              </a:rPr>
              <a:t>www.digid.nl/en/</a:t>
            </a:r>
            <a:endParaRPr lang="nl-NL" sz="2400" dirty="0"/>
          </a:p>
          <a:p>
            <a:pPr marL="914400" lvl="1" indent="-342900">
              <a:buFont typeface="Wingdings" charset="2"/>
              <a:buChar char="Ø"/>
            </a:pPr>
            <a:r>
              <a:rPr lang="nl-NL" sz="2600" dirty="0"/>
              <a:t>Complete personal details</a:t>
            </a:r>
          </a:p>
          <a:p>
            <a:pPr marL="914400" lvl="1" indent="-342900">
              <a:buFont typeface="Wingdings" charset="2"/>
              <a:buChar char="Ø"/>
            </a:pPr>
            <a:r>
              <a:rPr lang="nl-NL" sz="2600" dirty="0" err="1" smtClean="0"/>
              <a:t>Optional</a:t>
            </a:r>
            <a:r>
              <a:rPr lang="nl-NL" sz="2600" dirty="0"/>
              <a:t>: SMS-</a:t>
            </a:r>
            <a:r>
              <a:rPr lang="nl-NL" sz="2600" dirty="0" err="1" smtClean="0"/>
              <a:t>authentication</a:t>
            </a:r>
            <a:endParaRPr lang="nl-NL" sz="2600" dirty="0" smtClean="0"/>
          </a:p>
          <a:p>
            <a:pPr marL="914400" lvl="1" indent="-342900">
              <a:buFont typeface="Wingdings" charset="2"/>
              <a:buChar char="Ø"/>
            </a:pPr>
            <a:r>
              <a:rPr lang="nl-NL" sz="2600" dirty="0" err="1" smtClean="0"/>
              <a:t>Choose</a:t>
            </a:r>
            <a:r>
              <a:rPr lang="nl-NL" sz="2600" dirty="0" smtClean="0"/>
              <a:t> </a:t>
            </a:r>
            <a:r>
              <a:rPr lang="nl-NL" sz="2600" dirty="0"/>
              <a:t>username </a:t>
            </a:r>
            <a:r>
              <a:rPr lang="nl-NL" sz="2600" dirty="0" err="1"/>
              <a:t>and</a:t>
            </a:r>
            <a:r>
              <a:rPr lang="nl-NL" sz="2600" dirty="0"/>
              <a:t> </a:t>
            </a:r>
            <a:r>
              <a:rPr lang="nl-NL" sz="2600" dirty="0" smtClean="0"/>
              <a:t>password</a:t>
            </a:r>
          </a:p>
          <a:p>
            <a:pPr marL="914400" lvl="1" indent="-342900">
              <a:buFont typeface="Wingdings" charset="2"/>
              <a:buChar char="Ø"/>
            </a:pPr>
            <a:r>
              <a:rPr lang="nl-NL" sz="2600" dirty="0" smtClean="0"/>
              <a:t>Accept </a:t>
            </a:r>
            <a:r>
              <a:rPr lang="nl-NL" sz="2600" dirty="0" err="1" smtClean="0"/>
              <a:t>conditions</a:t>
            </a:r>
            <a:endParaRPr lang="nl-NL" sz="2600" dirty="0" smtClean="0"/>
          </a:p>
          <a:p>
            <a:pPr marL="914400" lvl="1" indent="-342900">
              <a:buFont typeface="Wingdings" charset="2"/>
              <a:buChar char="Ø"/>
            </a:pPr>
            <a:r>
              <a:rPr lang="nl-NL" sz="2600" dirty="0" err="1" smtClean="0"/>
              <a:t>Receipt</a:t>
            </a:r>
            <a:r>
              <a:rPr lang="nl-NL" sz="2600" dirty="0" smtClean="0"/>
              <a:t> </a:t>
            </a:r>
            <a:r>
              <a:rPr lang="nl-NL" sz="2600" dirty="0" err="1"/>
              <a:t>within</a:t>
            </a:r>
            <a:r>
              <a:rPr lang="nl-NL" sz="2600" dirty="0"/>
              <a:t> 5 </a:t>
            </a:r>
            <a:r>
              <a:rPr lang="nl-NL" sz="2600" dirty="0" err="1" smtClean="0"/>
              <a:t>days</a:t>
            </a:r>
            <a:endParaRPr lang="nl-NL" sz="2600" dirty="0" smtClean="0"/>
          </a:p>
          <a:p>
            <a:pPr marL="914400" lvl="1" indent="-342900">
              <a:buFont typeface="Wingdings" charset="2"/>
              <a:buChar char="Ø"/>
            </a:pPr>
            <a:r>
              <a:rPr lang="nl-NL" sz="2600" dirty="0" err="1" smtClean="0"/>
              <a:t>Activate</a:t>
            </a:r>
            <a:r>
              <a:rPr lang="nl-NL" sz="2600" dirty="0" smtClean="0"/>
              <a:t> </a:t>
            </a:r>
            <a:r>
              <a:rPr lang="nl-NL" sz="2600" dirty="0" err="1"/>
              <a:t>within</a:t>
            </a:r>
            <a:r>
              <a:rPr lang="nl-NL" sz="2600" dirty="0"/>
              <a:t> 20 </a:t>
            </a:r>
            <a:r>
              <a:rPr lang="nl-NL" sz="2600" dirty="0" err="1"/>
              <a:t>days</a:t>
            </a:r>
            <a:endParaRPr lang="nl-NL" sz="2600" dirty="0" smtClean="0"/>
          </a:p>
          <a:p>
            <a:pPr marL="114300" indent="0">
              <a:buNone/>
            </a:pPr>
            <a:endParaRPr lang="nl-NL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3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Dutch Tax System, </a:t>
            </a:r>
            <a:r>
              <a:rPr lang="nl-NL" dirty="0" err="1" smtClean="0"/>
              <a:t>filing</a:t>
            </a:r>
            <a:r>
              <a:rPr lang="nl-NL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500" dirty="0" smtClean="0"/>
              <a:t>Tax </a:t>
            </a:r>
            <a:r>
              <a:rPr lang="nl-NL" sz="2500" dirty="0" err="1" smtClean="0"/>
              <a:t>year</a:t>
            </a:r>
            <a:r>
              <a:rPr lang="nl-NL" sz="2500" dirty="0" smtClean="0"/>
              <a:t> </a:t>
            </a:r>
          </a:p>
          <a:p>
            <a:pPr lvl="1">
              <a:buFont typeface="Wingdings" charset="2"/>
              <a:buChar char="Ø"/>
            </a:pPr>
            <a:r>
              <a:rPr lang="nl-NL" sz="1900" dirty="0"/>
              <a:t>	</a:t>
            </a:r>
            <a:r>
              <a:rPr lang="nl-NL" sz="2200" dirty="0" err="1" smtClean="0"/>
              <a:t>Calendar</a:t>
            </a:r>
            <a:r>
              <a:rPr lang="nl-NL" sz="2200" dirty="0" smtClean="0"/>
              <a:t> </a:t>
            </a:r>
            <a:r>
              <a:rPr lang="nl-NL" sz="2200" dirty="0" err="1" smtClean="0"/>
              <a:t>year</a:t>
            </a:r>
            <a:endParaRPr lang="nl-NL" sz="2200" dirty="0" smtClean="0"/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500" dirty="0" err="1" smtClean="0"/>
              <a:t>Filing</a:t>
            </a:r>
            <a:r>
              <a:rPr lang="nl-NL" sz="2500" dirty="0" smtClean="0"/>
              <a:t> deadline 2016 Dutch personal </a:t>
            </a:r>
            <a:r>
              <a:rPr lang="nl-NL" sz="2500" dirty="0" err="1" smtClean="0"/>
              <a:t>income</a:t>
            </a:r>
            <a:r>
              <a:rPr lang="nl-NL" sz="2500" dirty="0" smtClean="0"/>
              <a:t> tax return, May 1</a:t>
            </a:r>
          </a:p>
          <a:p>
            <a:pPr marL="0" indent="0">
              <a:buNone/>
            </a:pPr>
            <a:r>
              <a:rPr lang="nl-NL" sz="2500" dirty="0" err="1" smtClean="0"/>
              <a:t>However</a:t>
            </a:r>
            <a:r>
              <a:rPr lang="nl-NL" sz="2500" dirty="0" smtClean="0"/>
              <a:t>, </a:t>
            </a:r>
            <a:r>
              <a:rPr lang="nl-NL" sz="2500" dirty="0" err="1" smtClean="0"/>
              <a:t>if</a:t>
            </a:r>
            <a:r>
              <a:rPr lang="nl-NL" sz="2500" dirty="0" smtClean="0"/>
              <a:t> </a:t>
            </a:r>
            <a:r>
              <a:rPr lang="nl-NL" sz="2500" dirty="0" err="1" smtClean="0"/>
              <a:t>filed</a:t>
            </a:r>
            <a:endParaRPr lang="nl-NL" sz="2500" dirty="0" smtClean="0"/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2200" dirty="0"/>
              <a:t>before April 1, </a:t>
            </a:r>
            <a:r>
              <a:rPr lang="en-US" sz="2200" i="1" dirty="0"/>
              <a:t>guaranteed</a:t>
            </a:r>
            <a:r>
              <a:rPr lang="en-US" sz="2200" dirty="0"/>
              <a:t> reaction before July 1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2200" dirty="0"/>
              <a:t>between April 1 - May 1, </a:t>
            </a:r>
            <a:r>
              <a:rPr lang="en-US" sz="2200" i="1" dirty="0"/>
              <a:t>expected</a:t>
            </a:r>
            <a:r>
              <a:rPr lang="en-US" sz="2200" dirty="0"/>
              <a:t> reaction before July 1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2200" dirty="0"/>
              <a:t>after May 1, within three months 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2200" dirty="0"/>
              <a:t>extension possible until September 1 or 12 months</a:t>
            </a:r>
            <a:br>
              <a:rPr lang="en-US" sz="2200" dirty="0"/>
            </a:br>
            <a:endParaRPr lang="en-US" sz="2200" dirty="0">
              <a:sym typeface="Arial"/>
            </a:endParaRPr>
          </a:p>
          <a:p>
            <a:pPr marL="0" indent="0">
              <a:buNone/>
            </a:pPr>
            <a:r>
              <a:rPr lang="nl-NL" sz="2500" dirty="0" err="1" smtClean="0"/>
              <a:t>Filing</a:t>
            </a:r>
            <a:r>
              <a:rPr lang="nl-NL" sz="2500" dirty="0" smtClean="0"/>
              <a:t> </a:t>
            </a:r>
            <a:r>
              <a:rPr lang="nl-NL" sz="2500" dirty="0" err="1" smtClean="0"/>
              <a:t>obligation</a:t>
            </a:r>
            <a:r>
              <a:rPr lang="nl-NL" sz="2500" dirty="0" smtClean="0"/>
              <a:t>:</a:t>
            </a:r>
            <a:endParaRPr lang="nl-NL" sz="2500" dirty="0"/>
          </a:p>
          <a:p>
            <a:pPr lvl="1">
              <a:buFont typeface="Wingdings" charset="2"/>
              <a:buChar char="Ø"/>
            </a:pPr>
            <a:r>
              <a:rPr lang="nl-NL" sz="2200" dirty="0" err="1" smtClean="0"/>
              <a:t>Invitation</a:t>
            </a:r>
            <a:r>
              <a:rPr lang="nl-NL" sz="2200" dirty="0" smtClean="0"/>
              <a:t> letter</a:t>
            </a:r>
          </a:p>
          <a:p>
            <a:pPr lvl="1">
              <a:buFont typeface="Wingdings" charset="2"/>
              <a:buChar char="Ø"/>
            </a:pPr>
            <a:r>
              <a:rPr lang="nl-NL" sz="2300" dirty="0" err="1" smtClean="0"/>
              <a:t>Expect</a:t>
            </a:r>
            <a:r>
              <a:rPr lang="nl-NL" sz="2300" dirty="0" smtClean="0"/>
              <a:t> </a:t>
            </a:r>
            <a:r>
              <a:rPr lang="nl-NL" sz="2300" dirty="0" err="1" smtClean="0"/>
              <a:t>to</a:t>
            </a:r>
            <a:r>
              <a:rPr lang="nl-NL" sz="2300" dirty="0" smtClean="0"/>
              <a:t> </a:t>
            </a:r>
            <a:r>
              <a:rPr lang="nl-NL" sz="2300" dirty="0" err="1" smtClean="0"/>
              <a:t>pay</a:t>
            </a:r>
            <a:r>
              <a:rPr lang="nl-NL" sz="2300" dirty="0" smtClean="0"/>
              <a:t> </a:t>
            </a:r>
            <a:r>
              <a:rPr lang="nl-NL" sz="2300" dirty="0" err="1" smtClean="0"/>
              <a:t>income</a:t>
            </a:r>
            <a:r>
              <a:rPr lang="nl-NL" sz="2300" dirty="0" smtClean="0"/>
              <a:t> tax of more </a:t>
            </a:r>
            <a:r>
              <a:rPr lang="nl-NL" sz="2300" dirty="0" err="1" smtClean="0"/>
              <a:t>than</a:t>
            </a:r>
            <a:r>
              <a:rPr lang="nl-NL" sz="2300" dirty="0" smtClean="0"/>
              <a:t> EUR 45</a:t>
            </a:r>
          </a:p>
          <a:p>
            <a:pPr lvl="1">
              <a:buFont typeface="Wingdings" charset="2"/>
              <a:buChar char="Ø"/>
            </a:pPr>
            <a:endParaRPr lang="nl-NL" sz="2300" dirty="0" smtClean="0"/>
          </a:p>
          <a:p>
            <a:pPr marL="0" indent="0">
              <a:buNone/>
            </a:pPr>
            <a:r>
              <a:rPr lang="nl-NL" sz="2500" dirty="0" smtClean="0"/>
              <a:t>None of these, </a:t>
            </a:r>
            <a:r>
              <a:rPr lang="nl-NL" sz="2500" i="1" dirty="0" smtClean="0"/>
              <a:t>no</a:t>
            </a:r>
            <a:r>
              <a:rPr lang="nl-NL" sz="2500" dirty="0" smtClean="0"/>
              <a:t> </a:t>
            </a:r>
            <a:r>
              <a:rPr lang="nl-NL" sz="2500" dirty="0" err="1" smtClean="0"/>
              <a:t>filing</a:t>
            </a:r>
            <a:r>
              <a:rPr lang="nl-NL" sz="2500" dirty="0" smtClean="0"/>
              <a:t> </a:t>
            </a:r>
            <a:r>
              <a:rPr lang="nl-NL" sz="2500" dirty="0" err="1" smtClean="0"/>
              <a:t>obligation</a:t>
            </a:r>
            <a:r>
              <a:rPr lang="nl-NL" sz="2500" dirty="0" smtClean="0"/>
              <a:t>!</a:t>
            </a:r>
          </a:p>
          <a:p>
            <a:endParaRPr lang="nl-NL" sz="2300" dirty="0"/>
          </a:p>
          <a:p>
            <a:pPr marL="0" indent="0">
              <a:buNone/>
            </a:pPr>
            <a:endParaRPr lang="nl-NL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8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Dutch Tax System, </a:t>
            </a:r>
            <a:r>
              <a:rPr lang="nl-NL" dirty="0" err="1" smtClean="0"/>
              <a:t>filing</a:t>
            </a:r>
            <a:r>
              <a:rPr lang="nl-NL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000" dirty="0"/>
              <a:t>Interest to file: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Arrival/departure during the year (M-form)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Own house, mortgage interest deduction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Personal allowances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Additional tax credits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000" dirty="0"/>
              <a:t>How to file: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Electronically via website </a:t>
            </a:r>
            <a:r>
              <a:rPr lang="en-US" sz="1800" dirty="0" err="1"/>
              <a:t>Belastingdienst</a:t>
            </a:r>
            <a:r>
              <a:rPr lang="en-US" sz="1800" dirty="0"/>
              <a:t> 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Pre-filled forms via website </a:t>
            </a:r>
            <a:r>
              <a:rPr lang="en-US" sz="1800" dirty="0" err="1"/>
              <a:t>Belastingdienst</a:t>
            </a:r>
            <a:endParaRPr lang="en-US" sz="1800" dirty="0"/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Through tax advisor</a:t>
            </a:r>
          </a:p>
          <a:p>
            <a:pPr lvl="0">
              <a:spcBef>
                <a:spcPts val="0"/>
              </a:spcBef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000" dirty="0"/>
              <a:t>Possible issues electronic filing</a:t>
            </a:r>
            <a:endParaRPr lang="en-US" sz="2000" dirty="0">
              <a:ea typeface="Arial"/>
              <a:sym typeface="Arial"/>
            </a:endParaRP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>
                <a:ea typeface="Arial"/>
                <a:sym typeface="Arial"/>
              </a:rPr>
              <a:t>Electronic filing not possible for M-forms (Migration</a:t>
            </a:r>
            <a:r>
              <a:rPr lang="en-US" sz="1800" dirty="0" smtClean="0">
                <a:ea typeface="Arial"/>
                <a:sym typeface="Arial"/>
              </a:rPr>
              <a:t>)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Forms </a:t>
            </a:r>
            <a:r>
              <a:rPr lang="en-US" sz="1800" dirty="0"/>
              <a:t>and electronic filing via website in Dutch </a:t>
            </a:r>
            <a:r>
              <a:rPr lang="en-US" sz="1800" dirty="0" smtClean="0"/>
              <a:t>language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 smtClean="0"/>
              <a:t>Pre</a:t>
            </a:r>
            <a:r>
              <a:rPr lang="en-US" sz="1800" dirty="0"/>
              <a:t>-filled sometimes incorrect (box 3/30%-ruling</a:t>
            </a:r>
            <a:r>
              <a:rPr lang="en-US" sz="1800" dirty="0" smtClean="0"/>
              <a:t>)</a:t>
            </a:r>
            <a:endParaRPr lang="nl-NL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8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Dutch Tax System, </a:t>
            </a:r>
            <a:r>
              <a:rPr lang="nl-NL" dirty="0" err="1" smtClean="0"/>
              <a:t>filing</a:t>
            </a:r>
            <a:r>
              <a:rPr lang="nl-NL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000" dirty="0"/>
              <a:t>How to ask for an M-form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Call “</a:t>
            </a:r>
            <a:r>
              <a:rPr lang="en-US" sz="1800" dirty="0" err="1"/>
              <a:t>Belastingtelefoon</a:t>
            </a:r>
            <a:r>
              <a:rPr lang="en-US" sz="1800" dirty="0"/>
              <a:t> </a:t>
            </a:r>
            <a:r>
              <a:rPr lang="en-US" sz="1800" dirty="0" err="1"/>
              <a:t>Buitenland</a:t>
            </a:r>
            <a:r>
              <a:rPr lang="en-US" sz="1800" dirty="0"/>
              <a:t>” 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Number 055-5385385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Dutch language only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BSN (tax number)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Verification address / date of birth</a:t>
            </a:r>
          </a:p>
          <a:p>
            <a:pPr marL="800100" lvl="1" indent="-342900">
              <a:spcBef>
                <a:spcPts val="0"/>
              </a:spcBef>
              <a:buFont typeface="Wingdings" charset="2"/>
              <a:buChar char="Ø"/>
            </a:pPr>
            <a:r>
              <a:rPr lang="en-US" sz="1800" dirty="0"/>
              <a:t>Or apply for the form online </a:t>
            </a:r>
            <a:r>
              <a:rPr lang="en-US" sz="1800" dirty="0">
                <a:hlinkClick r:id="rId3"/>
              </a:rPr>
              <a:t>https://www.belastingdienst.nl/wps/wcm/connect/bldcontentnl/belastingdienst/prive/internationaal/aangifte_inkomstenbelasting/aangifte_2016_voor_buitenlandse_belastingplichtigen/m_formulier_2016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Dutch Tax System, </a:t>
            </a:r>
            <a:r>
              <a:rPr lang="nl-NL" sz="3600" dirty="0" err="1" smtClean="0"/>
              <a:t>residency</a:t>
            </a:r>
            <a:r>
              <a:rPr lang="nl-NL" sz="3600" dirty="0" smtClean="0"/>
              <a:t> 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300" dirty="0" err="1" smtClean="0"/>
              <a:t>Residency</a:t>
            </a:r>
            <a:r>
              <a:rPr lang="nl-NL" sz="2300" dirty="0" smtClean="0"/>
              <a:t> status</a:t>
            </a:r>
          </a:p>
          <a:p>
            <a:pPr lvl="1">
              <a:buFont typeface="Wingdings" charset="2"/>
              <a:buChar char="Ø"/>
            </a:pPr>
            <a:r>
              <a:rPr lang="nl-NL" sz="2000" dirty="0" err="1" smtClean="0"/>
              <a:t>Based</a:t>
            </a:r>
            <a:r>
              <a:rPr lang="nl-NL" sz="2000" dirty="0" smtClean="0"/>
              <a:t> on </a:t>
            </a:r>
            <a:r>
              <a:rPr lang="nl-NL" sz="2000" dirty="0" err="1" smtClean="0"/>
              <a:t>facts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circumstances</a:t>
            </a:r>
            <a:endParaRPr lang="nl-NL" sz="2000" dirty="0" smtClean="0"/>
          </a:p>
          <a:p>
            <a:pPr lvl="1">
              <a:buFont typeface="Wingdings" charset="2"/>
              <a:buChar char="Ø"/>
            </a:pPr>
            <a:endParaRPr lang="nl-NL" sz="2100" dirty="0" smtClean="0"/>
          </a:p>
          <a:p>
            <a:pPr marL="0" indent="0">
              <a:buNone/>
            </a:pPr>
            <a:r>
              <a:rPr lang="nl-NL" sz="2300" dirty="0" err="1" smtClean="0"/>
              <a:t>Ordinary</a:t>
            </a:r>
            <a:r>
              <a:rPr lang="nl-NL" sz="2300" dirty="0" smtClean="0"/>
              <a:t> Dutch tax </a:t>
            </a:r>
            <a:r>
              <a:rPr lang="nl-NL" sz="2300" dirty="0" err="1" smtClean="0"/>
              <a:t>residents</a:t>
            </a:r>
            <a:endParaRPr lang="nl-NL" sz="2300" dirty="0" smtClean="0"/>
          </a:p>
          <a:p>
            <a:pPr marL="0" indent="0">
              <a:buNone/>
            </a:pPr>
            <a:endParaRPr lang="nl-NL" sz="2300" dirty="0" smtClean="0"/>
          </a:p>
          <a:p>
            <a:pPr marL="0" indent="0">
              <a:buNone/>
            </a:pPr>
            <a:r>
              <a:rPr lang="nl-NL" sz="2300" dirty="0" err="1" smtClean="0"/>
              <a:t>Taxable</a:t>
            </a:r>
            <a:r>
              <a:rPr lang="nl-NL" sz="2300" dirty="0" smtClean="0"/>
              <a:t> on </a:t>
            </a:r>
            <a:r>
              <a:rPr lang="nl-NL" sz="2300" dirty="0" err="1" smtClean="0"/>
              <a:t>three</a:t>
            </a:r>
            <a:r>
              <a:rPr lang="nl-NL" sz="2300" dirty="0" smtClean="0"/>
              <a:t> </a:t>
            </a:r>
            <a:r>
              <a:rPr lang="nl-NL" sz="2300" dirty="0" err="1" smtClean="0"/>
              <a:t>boxes</a:t>
            </a:r>
            <a:r>
              <a:rPr lang="nl-NL" sz="2300" dirty="0" smtClean="0"/>
              <a:t> of </a:t>
            </a:r>
            <a:r>
              <a:rPr lang="nl-NL" sz="2300" dirty="0" err="1" smtClean="0"/>
              <a:t>income</a:t>
            </a:r>
            <a:r>
              <a:rPr lang="nl-NL" sz="2300" dirty="0" smtClean="0"/>
              <a:t>:</a:t>
            </a:r>
          </a:p>
          <a:p>
            <a:pPr marL="0" indent="0">
              <a:buNone/>
            </a:pPr>
            <a:endParaRPr lang="nl-NL" sz="2300" dirty="0"/>
          </a:p>
          <a:p>
            <a:pPr lvl="1" indent="-342900">
              <a:buFont typeface="Wingdings" charset="2"/>
              <a:buChar char="Ø"/>
            </a:pPr>
            <a:r>
              <a:rPr lang="nl-NL" sz="1800" dirty="0" smtClean="0"/>
              <a:t>Box 1: </a:t>
            </a:r>
            <a:r>
              <a:rPr lang="nl-NL" sz="1800" dirty="0" err="1" smtClean="0"/>
              <a:t>Income</a:t>
            </a:r>
            <a:r>
              <a:rPr lang="nl-NL" sz="1800" dirty="0" smtClean="0"/>
              <a:t> </a:t>
            </a:r>
            <a:r>
              <a:rPr lang="nl-NL" sz="1800" dirty="0" err="1" smtClean="0"/>
              <a:t>from</a:t>
            </a:r>
            <a:r>
              <a:rPr lang="nl-NL" sz="1800" dirty="0" smtClean="0"/>
              <a:t> home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employment</a:t>
            </a:r>
            <a:endParaRPr lang="nl-NL" sz="1800" dirty="0" smtClean="0"/>
          </a:p>
          <a:p>
            <a:pPr lvl="1" indent="-342900">
              <a:buFont typeface="Wingdings" charset="2"/>
              <a:buChar char="Ø"/>
            </a:pPr>
            <a:r>
              <a:rPr lang="nl-NL" sz="1800" dirty="0" smtClean="0"/>
              <a:t>Box 2: </a:t>
            </a:r>
            <a:r>
              <a:rPr lang="nl-NL" sz="1800" dirty="0" err="1" smtClean="0"/>
              <a:t>Income</a:t>
            </a:r>
            <a:r>
              <a:rPr lang="nl-NL" sz="1800" dirty="0" smtClean="0"/>
              <a:t> </a:t>
            </a:r>
            <a:r>
              <a:rPr lang="nl-NL" sz="1800" dirty="0" err="1" smtClean="0"/>
              <a:t>from</a:t>
            </a:r>
            <a:r>
              <a:rPr lang="nl-NL" sz="1800" dirty="0" smtClean="0"/>
              <a:t> </a:t>
            </a:r>
            <a:r>
              <a:rPr lang="nl-NL" sz="1800" dirty="0" err="1" smtClean="0"/>
              <a:t>substantial</a:t>
            </a:r>
            <a:r>
              <a:rPr lang="nl-NL" sz="1800" dirty="0" smtClean="0"/>
              <a:t> interest</a:t>
            </a:r>
          </a:p>
          <a:p>
            <a:pPr lvl="1" indent="-342900">
              <a:buFont typeface="Wingdings" charset="2"/>
              <a:buChar char="Ø"/>
            </a:pPr>
            <a:r>
              <a:rPr lang="nl-NL" sz="1800" dirty="0" smtClean="0"/>
              <a:t>Box 3: </a:t>
            </a:r>
            <a:r>
              <a:rPr lang="nl-NL" sz="1800" dirty="0" err="1" smtClean="0"/>
              <a:t>Income</a:t>
            </a:r>
            <a:r>
              <a:rPr lang="nl-NL" sz="1800" dirty="0" smtClean="0"/>
              <a:t> </a:t>
            </a:r>
            <a:r>
              <a:rPr lang="nl-NL" sz="1800" dirty="0" err="1"/>
              <a:t>from</a:t>
            </a:r>
            <a:r>
              <a:rPr lang="nl-NL" sz="1800" dirty="0"/>
              <a:t> </a:t>
            </a:r>
            <a:r>
              <a:rPr lang="nl-NL" sz="1800" dirty="0" err="1" smtClean="0"/>
              <a:t>savings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investments</a:t>
            </a:r>
            <a:endParaRPr lang="nl-NL" sz="1800" dirty="0" smtClean="0"/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sz="2300" dirty="0" err="1" smtClean="0"/>
              <a:t>Taxable</a:t>
            </a:r>
            <a:r>
              <a:rPr lang="nl-NL" sz="2300" dirty="0" smtClean="0"/>
              <a:t> on worldwide </a:t>
            </a:r>
            <a:r>
              <a:rPr lang="nl-NL" sz="2300" dirty="0" err="1" smtClean="0"/>
              <a:t>income</a:t>
            </a:r>
            <a:r>
              <a:rPr lang="nl-NL" sz="2300" dirty="0" smtClean="0"/>
              <a:t> </a:t>
            </a:r>
            <a:r>
              <a:rPr lang="nl-NL" sz="2300" dirty="0" err="1" smtClean="0"/>
              <a:t>unless</a:t>
            </a:r>
            <a:r>
              <a:rPr lang="is-IS" sz="2300" dirty="0" smtClean="0"/>
              <a:t>…...</a:t>
            </a:r>
            <a:endParaRPr lang="nl-NL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0641-762D-F240-9E28-6EE19C32728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C4-C0CA-A244-B402-3969090FC9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8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1195</Words>
  <Application>Microsoft Office PowerPoint</Application>
  <PresentationFormat>Bildschirmpräsentation (4:3)</PresentationFormat>
  <Paragraphs>350</Paragraphs>
  <Slides>27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 Theme</vt:lpstr>
      <vt:lpstr>PowerPoint-Präsentation</vt:lpstr>
      <vt:lpstr>Program</vt:lpstr>
      <vt:lpstr>Introduction LIMES international</vt:lpstr>
      <vt:lpstr>Introduction LIMES international</vt:lpstr>
      <vt:lpstr>Application of a DigiD</vt:lpstr>
      <vt:lpstr>Dutch Tax System, filing issues</vt:lpstr>
      <vt:lpstr>Dutch Tax System, filing issues</vt:lpstr>
      <vt:lpstr>Dutch Tax System, filing issues</vt:lpstr>
      <vt:lpstr>Dutch Tax System, residency status</vt:lpstr>
      <vt:lpstr>Dutch Tax System, residency status</vt:lpstr>
      <vt:lpstr>Dutch Tax System, explanation boxes</vt:lpstr>
      <vt:lpstr>Dutch Tax System, explanation boxes</vt:lpstr>
      <vt:lpstr>Dutch Tax System, explanation boxes</vt:lpstr>
      <vt:lpstr>Dutch Tax System, explanation boxes</vt:lpstr>
      <vt:lpstr>Dutch Tax System, explanation boxes</vt:lpstr>
      <vt:lpstr>Dutch Tax System, explanation boxes</vt:lpstr>
      <vt:lpstr>Dutch Tax System, tax rates</vt:lpstr>
      <vt:lpstr>Dutch Tax System, tax rates</vt:lpstr>
      <vt:lpstr>Dutch Tax System, tax rates</vt:lpstr>
      <vt:lpstr>Dutch Tax System, 30% ruling</vt:lpstr>
      <vt:lpstr>Dutch Tax System, 30% ruling</vt:lpstr>
      <vt:lpstr>Dutch Tax System, 30% ruling</vt:lpstr>
      <vt:lpstr>Dutch Tax System, 30% ruling</vt:lpstr>
      <vt:lpstr>Dutch Tax System, 30% ruling</vt:lpstr>
      <vt:lpstr>Dutch Tax System, 30% ruling</vt:lpstr>
      <vt:lpstr>Questions?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Domburg</dc:creator>
  <cp:lastModifiedBy>nelli</cp:lastModifiedBy>
  <cp:revision>171</cp:revision>
  <cp:lastPrinted>2016-04-26T07:55:40Z</cp:lastPrinted>
  <dcterms:created xsi:type="dcterms:W3CDTF">2013-03-25T11:03:36Z</dcterms:created>
  <dcterms:modified xsi:type="dcterms:W3CDTF">2017-04-03T10:51:56Z</dcterms:modified>
</cp:coreProperties>
</file>